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9" r:id="rId6"/>
    <p:sldId id="270" r:id="rId7"/>
    <p:sldId id="271" r:id="rId8"/>
    <p:sldId id="272" r:id="rId9"/>
    <p:sldId id="264" r:id="rId10"/>
    <p:sldId id="263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4" d="100"/>
          <a:sy n="74" d="100"/>
        </p:scale>
        <p:origin x="-774" y="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8258E-9F0B-4573-BDE3-C2BE6B8E3E4E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0648A-DFFD-4255-ADCF-69CCE71FFF26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8258E-9F0B-4573-BDE3-C2BE6B8E3E4E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0648A-DFFD-4255-ADCF-69CCE71FFF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8258E-9F0B-4573-BDE3-C2BE6B8E3E4E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0648A-DFFD-4255-ADCF-69CCE71FFF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8258E-9F0B-4573-BDE3-C2BE6B8E3E4E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0648A-DFFD-4255-ADCF-69CCE71FFF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8258E-9F0B-4573-BDE3-C2BE6B8E3E4E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0648A-DFFD-4255-ADCF-69CCE71FFF26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8258E-9F0B-4573-BDE3-C2BE6B8E3E4E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0648A-DFFD-4255-ADCF-69CCE71FFF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8258E-9F0B-4573-BDE3-C2BE6B8E3E4E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0648A-DFFD-4255-ADCF-69CCE71FFF26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8258E-9F0B-4573-BDE3-C2BE6B8E3E4E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0648A-DFFD-4255-ADCF-69CCE71FFF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8258E-9F0B-4573-BDE3-C2BE6B8E3E4E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0648A-DFFD-4255-ADCF-69CCE71FFF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8258E-9F0B-4573-BDE3-C2BE6B8E3E4E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0648A-DFFD-4255-ADCF-69CCE71FFF26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8258E-9F0B-4573-BDE3-C2BE6B8E3E4E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0648A-DFFD-4255-ADCF-69CCE71FFF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1B38258E-9F0B-4573-BDE3-C2BE6B8E3E4E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2260648A-DFFD-4255-ADCF-69CCE71FFF2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dirty="0"/>
              <a:t>The Greatest Idea Ever</a:t>
            </a:r>
          </a:p>
        </p:txBody>
      </p:sp>
    </p:spTree>
    <p:extLst>
      <p:ext uri="{BB962C8B-B14F-4D97-AF65-F5344CB8AC3E}">
        <p14:creationId xmlns:p14="http://schemas.microsoft.com/office/powerpoint/2010/main" val="4258004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Results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5296116"/>
              </p:ext>
            </p:extLst>
          </p:nvPr>
        </p:nvGraphicFramePr>
        <p:xfrm>
          <a:off x="1066800" y="1752600"/>
          <a:ext cx="3352800" cy="6096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676400"/>
                <a:gridCol w="1676400"/>
              </a:tblGrid>
              <a:tr h="304799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/>
                          <a:cs typeface="Calibri"/>
                        </a:rPr>
                        <a:t>Objective Function</a:t>
                      </a:r>
                      <a:endParaRPr lang="en-US" sz="1400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593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/>
                          <a:cs typeface="Calibri"/>
                        </a:rPr>
                        <a:t>Attendance At Bar</a:t>
                      </a:r>
                      <a:endParaRPr lang="en-US" sz="1400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/>
                          <a:cs typeface="Calibri"/>
                        </a:rPr>
                        <a:t>15379</a:t>
                      </a:r>
                      <a:endParaRPr lang="en-US" sz="1400" dirty="0">
                        <a:latin typeface="Calibri"/>
                        <a:cs typeface="Calibri"/>
                      </a:endParaRPr>
                    </a:p>
                  </a:txBody>
                  <a:tcPr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2901265"/>
              </p:ext>
            </p:extLst>
          </p:nvPr>
        </p:nvGraphicFramePr>
        <p:xfrm>
          <a:off x="5105400" y="1600200"/>
          <a:ext cx="2908231" cy="954471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828800"/>
                <a:gridCol w="381000"/>
                <a:gridCol w="304800"/>
                <a:gridCol w="393631"/>
              </a:tblGrid>
              <a:tr h="344871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/>
                          <a:cs typeface="Calibri"/>
                        </a:rPr>
                        <a:t>Constraints</a:t>
                      </a:r>
                      <a:endParaRPr lang="en-US" sz="1400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528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/>
                          <a:cs typeface="Calibri"/>
                        </a:rPr>
                        <a:t>Unique Beer</a:t>
                      </a:r>
                      <a:r>
                        <a:rPr lang="en-US" sz="1400" baseline="0" dirty="0" smtClean="0">
                          <a:latin typeface="Calibri"/>
                          <a:cs typeface="Calibri"/>
                        </a:rPr>
                        <a:t> Styles</a:t>
                      </a:r>
                      <a:endParaRPr lang="en-US" sz="1400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alibri"/>
                          <a:cs typeface="Calibri"/>
                        </a:rPr>
                        <a:t>9</a:t>
                      </a:r>
                      <a:endParaRPr lang="en-US" sz="1400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/>
                          <a:cs typeface="Calibri"/>
                        </a:rPr>
                        <a:t>&gt;</a:t>
                      </a:r>
                      <a:endParaRPr lang="en-US" sz="1400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alibri"/>
                          <a:cs typeface="Calibri"/>
                        </a:rPr>
                        <a:t>7</a:t>
                      </a:r>
                      <a:endParaRPr lang="en-US" sz="1400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/>
                          <a:cs typeface="Calibri"/>
                        </a:rPr>
                        <a:t>Beer Taps</a:t>
                      </a:r>
                      <a:endParaRPr lang="en-US" sz="1400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alibri"/>
                          <a:cs typeface="Calibri"/>
                        </a:rPr>
                        <a:t>10</a:t>
                      </a:r>
                      <a:endParaRPr lang="en-US" sz="1400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/>
                          <a:cs typeface="Calibri"/>
                        </a:rPr>
                        <a:t>=</a:t>
                      </a:r>
                      <a:endParaRPr lang="en-US" sz="1400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alibri"/>
                          <a:cs typeface="Calibri"/>
                        </a:rPr>
                        <a:t>10</a:t>
                      </a:r>
                      <a:endParaRPr lang="en-US" sz="1400" dirty="0"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8722832"/>
              </p:ext>
            </p:extLst>
          </p:nvPr>
        </p:nvGraphicFramePr>
        <p:xfrm>
          <a:off x="1600200" y="2971800"/>
          <a:ext cx="5638800" cy="3469642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609600"/>
                <a:gridCol w="2514600"/>
                <a:gridCol w="2514600"/>
              </a:tblGrid>
              <a:tr h="315422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/>
                          <a:cs typeface="Calibri"/>
                        </a:rPr>
                        <a:t>Taps</a:t>
                      </a:r>
                      <a:endParaRPr lang="en-US" sz="14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/>
                          <a:cs typeface="Calibri"/>
                        </a:rPr>
                        <a:t>Beer</a:t>
                      </a:r>
                      <a:endParaRPr lang="en-US" sz="14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/>
                          <a:cs typeface="Calibri"/>
                        </a:rPr>
                        <a:t>Style</a:t>
                      </a:r>
                      <a:endParaRPr lang="en-US" sz="14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315422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alibri"/>
                          <a:cs typeface="Calibri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Saranac Golden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Pilsener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German_Pilsener</a:t>
                      </a:r>
                    </a:p>
                  </a:txBody>
                  <a:tcPr marL="12700" marR="12700" marT="12700" marB="0" anchor="ctr"/>
                </a:tc>
              </a:tr>
              <a:tr h="315422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alibri"/>
                          <a:cs typeface="Calibri"/>
                        </a:rPr>
                        <a:t>2</a:t>
                      </a:r>
                      <a:endParaRPr lang="en-US" sz="14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Diesel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American_Stout</a:t>
                      </a:r>
                    </a:p>
                  </a:txBody>
                  <a:tcPr marL="12700" marR="12700" marT="12700" marB="0" anchor="ctr"/>
                </a:tc>
              </a:tr>
              <a:tr h="315422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alibri"/>
                          <a:cs typeface="Calibri"/>
                        </a:rPr>
                        <a:t>3</a:t>
                      </a:r>
                      <a:endParaRPr lang="en-US" sz="14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Sconedorpsch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Weizen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Hefeweizen</a:t>
                      </a:r>
                    </a:p>
                  </a:txBody>
                  <a:tcPr marL="12700" marR="12700" marT="12700" marB="0" anchor="ctr"/>
                </a:tc>
              </a:tr>
              <a:tr h="315422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alibri"/>
                          <a:cs typeface="Calibri"/>
                        </a:rPr>
                        <a:t>4</a:t>
                      </a:r>
                      <a:endParaRPr lang="en-US" sz="14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Wildcat India Pale Ale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American_IPA</a:t>
                      </a:r>
                    </a:p>
                  </a:txBody>
                  <a:tcPr marL="12700" marR="12700" marT="12700" marB="0" anchor="ctr"/>
                </a:tc>
              </a:tr>
              <a:tr h="315422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alibri"/>
                          <a:cs typeface="Calibri"/>
                        </a:rPr>
                        <a:t>5</a:t>
                      </a:r>
                      <a:endParaRPr lang="en-US" sz="14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Sculpin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India Pale Ale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American_IPA</a:t>
                      </a:r>
                    </a:p>
                  </a:txBody>
                  <a:tcPr marL="12700" marR="12700" marT="12700" marB="0" anchor="ctr"/>
                </a:tc>
              </a:tr>
              <a:tr h="315422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alibri"/>
                          <a:cs typeface="Calibri"/>
                        </a:rPr>
                        <a:t>6</a:t>
                      </a:r>
                      <a:endParaRPr lang="en-US" sz="14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Trappist Westvleteren Blonde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Belgian_Pale_Ale</a:t>
                      </a:r>
                    </a:p>
                  </a:txBody>
                  <a:tcPr marL="12700" marR="12700" marT="12700" marB="0" anchor="ctr"/>
                </a:tc>
              </a:tr>
              <a:tr h="315422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alibri"/>
                          <a:cs typeface="Calibri"/>
                        </a:rPr>
                        <a:t>7</a:t>
                      </a:r>
                      <a:endParaRPr lang="en-US" sz="14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Troegs Nugget Nectar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American_Amber_/_Red_Ale</a:t>
                      </a:r>
                    </a:p>
                  </a:txBody>
                  <a:tcPr marL="12700" marR="12700" marT="12700" marB="0" anchor="ctr"/>
                </a:tc>
              </a:tr>
              <a:tr h="315422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alibri"/>
                          <a:cs typeface="Calibri"/>
                        </a:rPr>
                        <a:t>8</a:t>
                      </a:r>
                      <a:endParaRPr lang="en-US" sz="14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Duvel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Belgian_Strong_Pale_Ale</a:t>
                      </a:r>
                    </a:p>
                  </a:txBody>
                  <a:tcPr marL="12700" marR="12700" marT="12700" marB="0" anchor="ctr"/>
                </a:tc>
              </a:tr>
              <a:tr h="315422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alibri"/>
                          <a:cs typeface="Calibri"/>
                        </a:rPr>
                        <a:t>9</a:t>
                      </a:r>
                      <a:endParaRPr lang="en-US" sz="14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Trappist Westvleteren 12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Quadrupel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_(Quad)</a:t>
                      </a:r>
                    </a:p>
                  </a:txBody>
                  <a:tcPr marL="12700" marR="12700" marT="12700" marB="0" anchor="ctr"/>
                </a:tc>
              </a:tr>
              <a:tr h="315422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alibri"/>
                          <a:cs typeface="Calibri"/>
                        </a:rPr>
                        <a:t>10</a:t>
                      </a:r>
                      <a:endParaRPr lang="en-US" sz="14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Maple Bacon Coffee Porter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American_Porter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5852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Simulation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Simulate consumption at our bar using Crystal Ball.</a:t>
            </a:r>
          </a:p>
          <a:p>
            <a:r>
              <a:rPr lang="en-US" dirty="0"/>
              <a:t>A sample of 1,000 reviewers was used to run the simulation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Visit rate follows a Poisson distribution:</a:t>
            </a:r>
          </a:p>
          <a:p>
            <a:pPr lvl="1"/>
            <a:r>
              <a:rPr lang="en-US" dirty="0" smtClean="0"/>
              <a:t>Approximate expected visit rate is the average of beers available per person.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3676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Simulation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981200"/>
            <a:ext cx="8001000" cy="3992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12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a sample of 1,000 people, our simulation resulted in consumption of 2,444.82 beers.</a:t>
            </a:r>
          </a:p>
          <a:p>
            <a:r>
              <a:rPr lang="en-US" dirty="0" smtClean="0"/>
              <a:t>Extrapolated to our population of ~33,000 reviewers, we get 80,652 beers, or an average of 5.24 beers per attendee.</a:t>
            </a:r>
          </a:p>
        </p:txBody>
      </p:sp>
    </p:spTree>
    <p:extLst>
      <p:ext uri="{BB962C8B-B14F-4D97-AF65-F5344CB8AC3E}">
        <p14:creationId xmlns:p14="http://schemas.microsoft.com/office/powerpoint/2010/main" val="205723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33700"/>
            <a:ext cx="8229600" cy="990600"/>
          </a:xfrm>
        </p:spPr>
        <p:txBody>
          <a:bodyPr/>
          <a:lstStyle/>
          <a:p>
            <a:pPr algn="ctr"/>
            <a:r>
              <a:rPr lang="en-US" dirty="0" smtClean="0"/>
              <a:t>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276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933700"/>
            <a:ext cx="9144000" cy="990600"/>
          </a:xfrm>
        </p:spPr>
        <p:txBody>
          <a:bodyPr/>
          <a:lstStyle/>
          <a:p>
            <a:pPr algn="ctr"/>
            <a:r>
              <a:rPr lang="en-US" dirty="0"/>
              <a:t>We’re Opening A Bar</a:t>
            </a:r>
          </a:p>
        </p:txBody>
      </p:sp>
      <p:pic>
        <p:nvPicPr>
          <p:cNvPr id="4" name="Picture 2" descr="C:\Users\Ashrae\AppData\Local\Microsoft\Windows\Temporary Internet Files\Content.IE5\JYS4L0MW\MC90007881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6896" y="609600"/>
            <a:ext cx="3950208" cy="2285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3007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Team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26670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Joel </a:t>
            </a:r>
            <a:r>
              <a:rPr lang="en-US" dirty="0" err="1"/>
              <a:t>Eisen</a:t>
            </a:r>
            <a:endParaRPr lang="en-US" dirty="0"/>
          </a:p>
          <a:p>
            <a:pPr lvl="1"/>
            <a:r>
              <a:rPr lang="en-US" dirty="0"/>
              <a:t>Party planner extraordinaire</a:t>
            </a:r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Martin </a:t>
            </a:r>
            <a:r>
              <a:rPr lang="en-US" dirty="0"/>
              <a:t>Gordon</a:t>
            </a:r>
          </a:p>
          <a:p>
            <a:pPr lvl="1"/>
            <a:r>
              <a:rPr lang="en-US" dirty="0" smtClean="0"/>
              <a:t>Crystal Ball buster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 descr="https://scontent-b-iad.xx.fbcdn.net/hphotos-prn2/q75/s720x720/1380168_529277837147069_952706030_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26" r="31081"/>
          <a:stretch/>
        </p:blipFill>
        <p:spPr bwMode="auto">
          <a:xfrm>
            <a:off x="2514601" y="1828800"/>
            <a:ext cx="1316182" cy="2050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content-a-iad.xx.fbcdn.net/hphotos-prn2/q74/s720x720/1150317_10100232449326529_2068367516_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1" y="4495800"/>
            <a:ext cx="1981199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scontent-a-iad.xx.fbcdn.net/hphotos-ash2/s720x720/294196_891028928745_1077164132_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799" y="2095500"/>
            <a:ext cx="2000249" cy="133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6858000" y="1219200"/>
            <a:ext cx="26670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Gabe </a:t>
            </a:r>
            <a:r>
              <a:rPr lang="en-US" dirty="0"/>
              <a:t>Rich</a:t>
            </a:r>
          </a:p>
          <a:p>
            <a:pPr lvl="1"/>
            <a:r>
              <a:rPr lang="en-US" dirty="0"/>
              <a:t>Drinker of over 1,400 unique beers</a:t>
            </a:r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/>
              <a:t>Ashrae Sahni</a:t>
            </a:r>
          </a:p>
          <a:p>
            <a:pPr lvl="1"/>
            <a:r>
              <a:rPr lang="en-US" dirty="0" smtClean="0"/>
              <a:t>Alcoholic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31" name="Picture 7" descr="C:\Users\Ashrae\Downloads\photo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1" t="8110" r="17271" b="18456"/>
          <a:stretch/>
        </p:blipFill>
        <p:spPr bwMode="auto">
          <a:xfrm rot="5400000">
            <a:off x="5339260" y="4443914"/>
            <a:ext cx="1699359" cy="1376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0438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Problem Statement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23622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3200" dirty="0"/>
              <a:t>We have 10 taps to fill with delicious beer</a:t>
            </a:r>
            <a:r>
              <a:rPr lang="en-US" sz="3200" dirty="0" smtClean="0"/>
              <a:t>.</a:t>
            </a:r>
          </a:p>
          <a:p>
            <a:pPr marL="0" indent="0" algn="ctr">
              <a:buNone/>
            </a:pPr>
            <a:endParaRPr lang="en-US" sz="3200" dirty="0" smtClean="0"/>
          </a:p>
          <a:p>
            <a:pPr marL="0" indent="0" algn="ctr">
              <a:buNone/>
            </a:pPr>
            <a:r>
              <a:rPr lang="en-US" sz="3200" dirty="0" smtClean="0"/>
              <a:t>Which </a:t>
            </a:r>
            <a:r>
              <a:rPr lang="en-US" sz="3200" dirty="0"/>
              <a:t>beers should be serve in order the maximize attendance? </a:t>
            </a:r>
          </a:p>
          <a:p>
            <a:pPr algn="ctr"/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255834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Beer advocate data containing 1.6 million individual beer review records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66,056 different beers were reviewed by a total of 33,388 different reviewers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Each beer is described by a given style (e.g., American IPA or </a:t>
            </a:r>
            <a:r>
              <a:rPr lang="en-US" dirty="0"/>
              <a:t>Munich </a:t>
            </a:r>
            <a:r>
              <a:rPr lang="en-US" dirty="0" err="1"/>
              <a:t>Helles</a:t>
            </a:r>
            <a:r>
              <a:rPr lang="en-US" dirty="0"/>
              <a:t> </a:t>
            </a:r>
            <a:r>
              <a:rPr lang="en-US" dirty="0" smtClean="0"/>
              <a:t>Lager) and its alcohol by volume (ABV)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In addition to a </a:t>
            </a:r>
            <a:r>
              <a:rPr lang="en-US" dirty="0" smtClean="0"/>
              <a:t>written review, e</a:t>
            </a:r>
            <a:r>
              <a:rPr lang="en-US" dirty="0" smtClean="0"/>
              <a:t>very </a:t>
            </a:r>
            <a:r>
              <a:rPr lang="en-US" dirty="0" smtClean="0"/>
              <a:t>review </a:t>
            </a:r>
            <a:r>
              <a:rPr lang="en-US" dirty="0" smtClean="0"/>
              <a:t>record contains </a:t>
            </a:r>
            <a:r>
              <a:rPr lang="en-US" dirty="0" smtClean="0"/>
              <a:t>a rating from 0-5 for the following attributes: Appearance, Aroma, Palate, Taste, and an overall rating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422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How do we evaluate a decision between 66,000 different beers?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6388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Methodology to shrink a selection of 66K beers to a more manageable decision set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Attributes considered:</a:t>
            </a:r>
            <a:endParaRPr lang="en-US" dirty="0"/>
          </a:p>
          <a:p>
            <a:pPr lvl="1"/>
            <a:r>
              <a:rPr lang="en-US" dirty="0" smtClean="0"/>
              <a:t>Beer </a:t>
            </a:r>
            <a:r>
              <a:rPr lang="en-US" dirty="0"/>
              <a:t>Style</a:t>
            </a:r>
          </a:p>
          <a:p>
            <a:pPr lvl="1"/>
            <a:r>
              <a:rPr lang="en-US" dirty="0"/>
              <a:t>ABV</a:t>
            </a:r>
          </a:p>
          <a:p>
            <a:pPr lvl="1"/>
            <a:r>
              <a:rPr lang="en-US" dirty="0" smtClean="0"/>
              <a:t>Average Appearance score</a:t>
            </a:r>
            <a:endParaRPr lang="en-US" dirty="0"/>
          </a:p>
          <a:p>
            <a:pPr lvl="1"/>
            <a:r>
              <a:rPr lang="en-US" dirty="0"/>
              <a:t>Average Aroma score</a:t>
            </a:r>
          </a:p>
          <a:p>
            <a:pPr lvl="1"/>
            <a:r>
              <a:rPr lang="en-US" dirty="0"/>
              <a:t>Average Palate score</a:t>
            </a:r>
          </a:p>
          <a:p>
            <a:pPr lvl="1"/>
            <a:r>
              <a:rPr lang="en-US" dirty="0"/>
              <a:t>Average </a:t>
            </a:r>
            <a:r>
              <a:rPr lang="en-US" dirty="0" smtClean="0"/>
              <a:t>Taste score</a:t>
            </a:r>
            <a:endParaRPr lang="en-US" dirty="0"/>
          </a:p>
          <a:p>
            <a:pPr lvl="1"/>
            <a:r>
              <a:rPr lang="en-US" dirty="0" smtClean="0"/>
              <a:t>Number of reviews</a:t>
            </a:r>
            <a:endParaRPr lang="en-US" dirty="0"/>
          </a:p>
          <a:p>
            <a:endParaRPr lang="en-US" dirty="0"/>
          </a:p>
        </p:txBody>
      </p:sp>
      <p:pic>
        <p:nvPicPr>
          <p:cNvPr id="3074" name="Picture 2" descr="http://static.neatorama.com/images/2007-11/christmas-bottle-tre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91" r="16800"/>
          <a:stretch/>
        </p:blipFill>
        <p:spPr bwMode="auto">
          <a:xfrm>
            <a:off x="6553200" y="1752600"/>
            <a:ext cx="2005905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646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Beer selection 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Clustered </a:t>
            </a:r>
            <a:r>
              <a:rPr lang="en-US" dirty="0"/>
              <a:t>beers into 190 groups based on style, ABV, AAPT, and number of reviews using </a:t>
            </a:r>
            <a:r>
              <a:rPr lang="en-US" dirty="0" err="1"/>
              <a:t>Weka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Chose </a:t>
            </a:r>
            <a:r>
              <a:rPr lang="en-US" dirty="0"/>
              <a:t>a representative beer from each cluster by taking the highest reviewed beer with at least 50 </a:t>
            </a:r>
            <a:r>
              <a:rPr lang="en-US" dirty="0" smtClean="0"/>
              <a:t>reviews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Computed </a:t>
            </a:r>
            <a:r>
              <a:rPr lang="en-US" dirty="0"/>
              <a:t>summary statistics for each user</a:t>
            </a:r>
          </a:p>
          <a:p>
            <a:endParaRPr lang="en-US" dirty="0" smtClean="0"/>
          </a:p>
          <a:p>
            <a:r>
              <a:rPr lang="en-US" dirty="0" smtClean="0"/>
              <a:t>Assumed </a:t>
            </a:r>
            <a:r>
              <a:rPr lang="en-US" dirty="0"/>
              <a:t>user would attend bar if </a:t>
            </a:r>
            <a:r>
              <a:rPr lang="en-US" dirty="0" smtClean="0"/>
              <a:t>we offer the representative </a:t>
            </a:r>
            <a:r>
              <a:rPr lang="en-US" dirty="0"/>
              <a:t>beer </a:t>
            </a:r>
            <a:r>
              <a:rPr lang="en-US" dirty="0" smtClean="0"/>
              <a:t>with a score higher </a:t>
            </a:r>
            <a:r>
              <a:rPr lang="en-US" dirty="0"/>
              <a:t>than their median score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841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791200" cy="4876800"/>
          </a:xfrm>
        </p:spPr>
        <p:txBody>
          <a:bodyPr/>
          <a:lstStyle/>
          <a:p>
            <a:r>
              <a:rPr lang="en-US" dirty="0"/>
              <a:t>Decision Variables:</a:t>
            </a:r>
          </a:p>
          <a:p>
            <a:pPr lvl="1"/>
            <a:r>
              <a:rPr lang="en-US" dirty="0"/>
              <a:t>Whether representative beer is served</a:t>
            </a:r>
          </a:p>
          <a:p>
            <a:pPr lvl="1"/>
            <a:endParaRPr lang="en-US" dirty="0"/>
          </a:p>
          <a:p>
            <a:r>
              <a:rPr lang="en-US" dirty="0"/>
              <a:t>Subject to Constraints:</a:t>
            </a:r>
          </a:p>
          <a:p>
            <a:pPr lvl="1"/>
            <a:r>
              <a:rPr lang="en-US" dirty="0"/>
              <a:t>Exactly 10 taps available</a:t>
            </a:r>
          </a:p>
          <a:p>
            <a:pPr lvl="1"/>
            <a:r>
              <a:rPr lang="en-US" dirty="0"/>
              <a:t>At least 7 unique styles</a:t>
            </a:r>
          </a:p>
          <a:p>
            <a:pPr lvl="1"/>
            <a:endParaRPr lang="en-US" dirty="0"/>
          </a:p>
          <a:p>
            <a:r>
              <a:rPr lang="en-US" dirty="0"/>
              <a:t>Objective Function:</a:t>
            </a:r>
          </a:p>
          <a:p>
            <a:pPr lvl="1"/>
            <a:r>
              <a:rPr lang="en-US" dirty="0"/>
              <a:t>Maximize </a:t>
            </a:r>
            <a:r>
              <a:rPr lang="en-US" dirty="0" smtClean="0"/>
              <a:t>number of attendees to our bar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427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Model</a:t>
            </a:r>
            <a:endParaRPr lang="en-US" dirty="0"/>
          </a:p>
        </p:txBody>
      </p:sp>
      <p:pic>
        <p:nvPicPr>
          <p:cNvPr id="4" name="Picture 3" descr="Screen Shot 2013-12-05 at 8.38.4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2514600"/>
            <a:ext cx="7239000" cy="2174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934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295</TotalTime>
  <Words>438</Words>
  <Application>Microsoft Office PowerPoint</Application>
  <PresentationFormat>On-screen Show (4:3)</PresentationFormat>
  <Paragraphs>125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Clarity</vt:lpstr>
      <vt:lpstr>The Greatest Idea Ever</vt:lpstr>
      <vt:lpstr>We’re Opening A Bar</vt:lpstr>
      <vt:lpstr>Team</vt:lpstr>
      <vt:lpstr>Problem Statement</vt:lpstr>
      <vt:lpstr>Data</vt:lpstr>
      <vt:lpstr>How do we evaluate a decision between 66,000 different beers?</vt:lpstr>
      <vt:lpstr>Beer selection methodology</vt:lpstr>
      <vt:lpstr>Model</vt:lpstr>
      <vt:lpstr>Model</vt:lpstr>
      <vt:lpstr>Results</vt:lpstr>
      <vt:lpstr>Simulation</vt:lpstr>
      <vt:lpstr>Simulation</vt:lpstr>
      <vt:lpstr>Results</vt:lpstr>
      <vt:lpstr>Questions?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Greatest Idea Ever</dc:title>
  <dc:creator>Ashrae</dc:creator>
  <cp:lastModifiedBy>Gabe</cp:lastModifiedBy>
  <cp:revision>35</cp:revision>
  <dcterms:created xsi:type="dcterms:W3CDTF">2013-12-05T01:45:43Z</dcterms:created>
  <dcterms:modified xsi:type="dcterms:W3CDTF">2013-12-05T16:11:03Z</dcterms:modified>
</cp:coreProperties>
</file>